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2" r:id="rId2"/>
    <p:sldId id="266" r:id="rId3"/>
    <p:sldId id="268" r:id="rId4"/>
    <p:sldId id="269" r:id="rId5"/>
    <p:sldId id="256" r:id="rId6"/>
    <p:sldId id="257" r:id="rId7"/>
    <p:sldId id="259" r:id="rId8"/>
    <p:sldId id="258" r:id="rId9"/>
    <p:sldId id="260" r:id="rId10"/>
    <p:sldId id="26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1F"/>
    <a:srgbClr val="81007E"/>
    <a:srgbClr val="7503BB"/>
    <a:srgbClr val="A81651"/>
    <a:srgbClr val="3C3C3C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6" autoAdjust="0"/>
  </p:normalViewPr>
  <p:slideViewPr>
    <p:cSldViewPr snapToGrid="0" snapToObjects="1">
      <p:cViewPr>
        <p:scale>
          <a:sx n="80" d="100"/>
          <a:sy n="80" d="100"/>
        </p:scale>
        <p:origin x="-127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51126-2A5A-4CD1-BB61-2F97ED3667D9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FE5E8-4CDF-4607-A7CD-47B5167B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8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FE5E8-4CDF-4607-A7CD-47B5167B31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4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FE5E8-4CDF-4607-A7CD-47B5167B31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9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6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B0CD-7987-D44F-98BC-62B11C5CB64C}" type="datetimeFigureOut"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D5A6-A8FF-924E-AB3A-CAC769A92E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8fd7329-8bef-477b-9623-4cceb4fa3a5a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11" y="658436"/>
            <a:ext cx="8895324" cy="602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266" y="412672"/>
            <a:ext cx="739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4912" y="1106127"/>
            <a:ext cx="8895324" cy="1815882"/>
          </a:xfrm>
          <a:prstGeom prst="rect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Your OCT Experience </a:t>
            </a:r>
            <a:endParaRPr lang="en-GB" sz="4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GB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Seeing more than before’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69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" y="6418437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1974396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" y="0"/>
            <a:ext cx="9144000" cy="1974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MACULA HOLE</a:t>
            </a:r>
            <a:endParaRPr lang="en-GB" sz="5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01" y="2807443"/>
            <a:ext cx="3420000" cy="2700000"/>
            <a:chOff x="128349000" y="100166353"/>
            <a:chExt cx="8159416" cy="5706978"/>
          </a:xfrm>
        </p:grpSpPr>
        <p:pic>
          <p:nvPicPr>
            <p:cNvPr id="8195" name="Picture 3" descr="MH Col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55016" y="100166353"/>
              <a:ext cx="8153400" cy="2801352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6" name="Picture 4" descr="MH BW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49000" y="103264484"/>
              <a:ext cx="8153400" cy="2608847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4346455" y="2807444"/>
            <a:ext cx="4330997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Century Gothic" panose="020B0502020202020204" pitchFamily="34" charset="0"/>
              </a:rPr>
              <a:t>Macula </a:t>
            </a:r>
            <a:r>
              <a:rPr lang="en-GB" sz="1600" b="1" u="sng" dirty="0" smtClean="0">
                <a:latin typeface="Century Gothic" panose="020B0502020202020204" pitchFamily="34" charset="0"/>
              </a:rPr>
              <a:t>Hole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This is a full thickness Macula Hole. Note the   reverse shadowing at the central Choroid. This sign is often termed the ‘Kissing Slugs’ and is not to be mistaken with a lamellar hole or Pseudo hole, often caused by an ERM. (Note the Serous Cysts present here).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662" y="307675"/>
            <a:ext cx="1911433" cy="1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3364" y="5755398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9144000" cy="1974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WET AMD</a:t>
            </a:r>
            <a:endParaRPr lang="en-GB" sz="5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974396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6455" y="2730443"/>
            <a:ext cx="433099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entury Gothic" panose="020B0502020202020204" pitchFamily="34" charset="0"/>
              </a:rPr>
              <a:t>ERM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Epi Retinal Membranes are extremely common and often don’t cause any symptoms. </a:t>
            </a:r>
            <a:r>
              <a:rPr lang="en-GB" sz="1600" dirty="0" smtClean="0">
                <a:latin typeface="Century Gothic" panose="020B0502020202020204" pitchFamily="34" charset="0"/>
              </a:rPr>
              <a:t>Normally, treatment </a:t>
            </a:r>
            <a:r>
              <a:rPr lang="en-GB" sz="1600" dirty="0">
                <a:latin typeface="Century Gothic" panose="020B0502020202020204" pitchFamily="34" charset="0"/>
              </a:rPr>
              <a:t>won’t be offered unless the acuity has dropped below 6/24 on average. Traction and Pucker are best viewed with the </a:t>
            </a:r>
            <a:r>
              <a:rPr lang="en-GB" sz="1600" dirty="0" err="1">
                <a:latin typeface="Century Gothic" panose="020B0502020202020204" pitchFamily="34" charset="0"/>
              </a:rPr>
              <a:t>En</a:t>
            </a:r>
            <a:r>
              <a:rPr lang="en-GB" sz="1600" dirty="0">
                <a:latin typeface="Century Gothic" panose="020B0502020202020204" pitchFamily="34" charset="0"/>
              </a:rPr>
              <a:t> Face       function</a:t>
            </a:r>
            <a:r>
              <a:rPr lang="en-GB" sz="1600" dirty="0" smtClean="0">
                <a:latin typeface="Century Gothic" panose="020B0502020202020204" pitchFamily="34" charset="0"/>
              </a:rPr>
              <a:t>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57199" y="2730443"/>
            <a:ext cx="3420000" cy="2700000"/>
            <a:chOff x="128920573" y="104127396"/>
            <a:chExt cx="10347158" cy="7411258"/>
          </a:xfrm>
        </p:grpSpPr>
        <p:pic>
          <p:nvPicPr>
            <p:cNvPr id="9219" name="Picture 3" descr="Wet AMD Col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573" y="104127396"/>
              <a:ext cx="10347158" cy="3639359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220" name="Picture 4" descr="Wet AMD BW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2029" y="108019609"/>
              <a:ext cx="10339689" cy="3519045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662" y="307675"/>
            <a:ext cx="1911433" cy="1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8" y="6418437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4" y="5772642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2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0" cy="1974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VMT</a:t>
            </a:r>
            <a:endParaRPr lang="en-GB" sz="5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" y="6418437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1974396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454" y="2695370"/>
            <a:ext cx="4330997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entury Gothic" panose="020B0502020202020204" pitchFamily="34" charset="0"/>
              </a:rPr>
              <a:t>VMT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 err="1">
                <a:latin typeface="Century Gothic" panose="020B0502020202020204" pitchFamily="34" charset="0"/>
              </a:rPr>
              <a:t>Vitreo</a:t>
            </a:r>
            <a:r>
              <a:rPr lang="en-GB" sz="1600" dirty="0">
                <a:latin typeface="Century Gothic" panose="020B0502020202020204" pitchFamily="34" charset="0"/>
              </a:rPr>
              <a:t>-Macular Traction can be a precursor to a Posterior Vitreous Detachment (PVD) which is very common. Sometimes, VMT can pull away some of the Foveal pit where the vitreous is loosely attached. A hyper-reflective piece of </a:t>
            </a:r>
            <a:r>
              <a:rPr lang="en-GB" sz="1600" dirty="0" smtClean="0">
                <a:latin typeface="Century Gothic" panose="020B0502020202020204" pitchFamily="34" charset="0"/>
              </a:rPr>
              <a:t>Foveal </a:t>
            </a:r>
            <a:r>
              <a:rPr lang="en-GB" sz="1600" dirty="0">
                <a:latin typeface="Century Gothic" panose="020B0502020202020204" pitchFamily="34" charset="0"/>
              </a:rPr>
              <a:t>tissue may be seen attached to the </a:t>
            </a:r>
            <a:r>
              <a:rPr lang="en-GB" sz="1600" dirty="0" err="1">
                <a:latin typeface="Century Gothic" panose="020B0502020202020204" pitchFamily="34" charset="0"/>
              </a:rPr>
              <a:t>Vitreal</a:t>
            </a:r>
            <a:r>
              <a:rPr lang="en-GB" sz="1600" dirty="0">
                <a:latin typeface="Century Gothic" panose="020B0502020202020204" pitchFamily="34" charset="0"/>
              </a:rPr>
              <a:t> face, known as an Operculum. </a:t>
            </a: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18298" y="2689655"/>
            <a:ext cx="3420000" cy="2700000"/>
            <a:chOff x="127779585" y="111280232"/>
            <a:chExt cx="8156184" cy="5728034"/>
          </a:xfrm>
        </p:grpSpPr>
        <p:pic>
          <p:nvPicPr>
            <p:cNvPr id="10243" name="Picture 3" descr="Vitreomacular Traction Col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82369" y="111280232"/>
              <a:ext cx="8153400" cy="2726155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44" name="Picture 4" descr="Vitreomacular Traction BW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79585" y="114233985"/>
              <a:ext cx="8153400" cy="2774281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662" y="307675"/>
            <a:ext cx="1911433" cy="1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4" y="5772643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0" cy="1974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KERATOCONUS </a:t>
            </a:r>
          </a:p>
          <a:p>
            <a:pPr algn="ctr"/>
            <a:r>
              <a:rPr lang="en-GB" sz="5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(KC)</a:t>
            </a:r>
            <a:endParaRPr lang="en-GB" sz="5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974396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" y="6418437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1F1F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49707" y="2734303"/>
            <a:ext cx="3420000" cy="2700000"/>
            <a:chOff x="127476450" y="120268650"/>
            <a:chExt cx="5429250" cy="3787994"/>
          </a:xfrm>
        </p:grpSpPr>
        <p:pic>
          <p:nvPicPr>
            <p:cNvPr id="11267" name="Picture 3" descr="KCC Col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76450" y="120268650"/>
              <a:ext cx="5429250" cy="1819275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268" name="Picture 4" descr="KCC BW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76450" y="122275469"/>
              <a:ext cx="5429250" cy="1781175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4346455" y="2730443"/>
            <a:ext cx="433099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Century Gothic" panose="020B0502020202020204" pitchFamily="34" charset="0"/>
              </a:rPr>
              <a:t>Keratoconus (KC) </a:t>
            </a:r>
            <a:endParaRPr lang="en-GB" sz="1600" b="1" u="sng" dirty="0" smtClean="0">
              <a:latin typeface="Century Gothic" panose="020B0502020202020204" pitchFamily="34" charset="0"/>
            </a:endParaRP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Here you can make out the Conical cross section of the </a:t>
            </a:r>
            <a:r>
              <a:rPr lang="en-GB" sz="1600" dirty="0" smtClean="0">
                <a:latin typeface="Century Gothic" panose="020B0502020202020204" pitchFamily="34" charset="0"/>
              </a:rPr>
              <a:t>patients </a:t>
            </a:r>
            <a:r>
              <a:rPr lang="en-GB" sz="1600" dirty="0">
                <a:latin typeface="Century Gothic" panose="020B0502020202020204" pitchFamily="34" charset="0"/>
              </a:rPr>
              <a:t>Cornea. It is rare to be able to actually diagnose KC with anterior OCT, but the </a:t>
            </a:r>
            <a:r>
              <a:rPr lang="en-GB" sz="1600" dirty="0" err="1">
                <a:latin typeface="Century Gothic" panose="020B0502020202020204" pitchFamily="34" charset="0"/>
              </a:rPr>
              <a:t>Pachymetry</a:t>
            </a:r>
            <a:r>
              <a:rPr lang="en-GB" sz="1600" dirty="0">
                <a:latin typeface="Century Gothic" panose="020B0502020202020204" pitchFamily="34" charset="0"/>
              </a:rPr>
              <a:t> Maps can also aid with corrected IOPs and the Anterior Chamber Angles can also be measured, for Glaucoma checks</a:t>
            </a:r>
            <a:r>
              <a:rPr lang="en-GB" sz="1600" dirty="0" smtClean="0">
                <a:latin typeface="Century Gothic" panose="020B0502020202020204" pitchFamily="34" charset="0"/>
              </a:rPr>
              <a:t>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662" y="307675"/>
            <a:ext cx="1911433" cy="1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484" y="5772643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92" y="2292928"/>
            <a:ext cx="4104943" cy="258344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1090" y="787487"/>
            <a:ext cx="736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91817" y="890648"/>
            <a:ext cx="6790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latin typeface="Century Gothic" panose="020B0502020202020204" pitchFamily="34" charset="0"/>
              </a:rPr>
              <a:t>  Retina cross section </a:t>
            </a:r>
            <a:endParaRPr lang="en-GB" sz="50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172" y="2296785"/>
            <a:ext cx="4248728" cy="25795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300" y="5039662"/>
            <a:ext cx="2171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28" y="6430312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813" y="1799898"/>
            <a:ext cx="4683496" cy="378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2661" y="692108"/>
            <a:ext cx="6377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 smtClean="0">
                <a:latin typeface="Century Gothic" panose="020B0502020202020204" pitchFamily="34" charset="0"/>
              </a:rPr>
              <a:t>Anatomy of the eye</a:t>
            </a:r>
            <a:endParaRPr lang="en-GB" sz="5000" dirty="0"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009" y="5039662"/>
            <a:ext cx="2171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" y="6430312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8fd7329-8bef-477b-9623-4cceb4fa3a5a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11" y="658436"/>
            <a:ext cx="8895324" cy="602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8038" y="1220104"/>
            <a:ext cx="8777689" cy="2400657"/>
          </a:xfrm>
          <a:prstGeom prst="rect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Did you </a:t>
            </a:r>
            <a:r>
              <a:rPr lang="en-GB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know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your </a:t>
            </a:r>
            <a:r>
              <a:rPr lang="en-GB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OCT</a:t>
            </a:r>
            <a:r>
              <a:rPr lang="en-GB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experience </a:t>
            </a:r>
            <a:r>
              <a:rPr lang="en-GB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 </a:t>
            </a:r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help </a:t>
            </a:r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detect</a:t>
            </a:r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many </a:t>
            </a:r>
            <a:r>
              <a:rPr lang="en-GB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eye diseases </a:t>
            </a:r>
            <a:r>
              <a:rPr lang="en-GB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GB" sz="6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26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" y="6430312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1974396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6281" y="0"/>
            <a:ext cx="9144000" cy="1974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DRUSEN</a:t>
            </a:r>
            <a:endParaRPr lang="en-GB" sz="5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dirty="0"/>
              <a:t> 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90891" y="2569055"/>
            <a:ext cx="3420000" cy="2700000"/>
            <a:chOff x="94578580" y="102821140"/>
            <a:chExt cx="7392056" cy="6346607"/>
          </a:xfrm>
        </p:grpSpPr>
        <p:pic>
          <p:nvPicPr>
            <p:cNvPr id="1029" name="Picture 5" descr="Drusen BW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78580" y="106238317"/>
              <a:ext cx="7391400" cy="2929430"/>
            </a:xfrm>
            <a:prstGeom prst="rect">
              <a:avLst/>
            </a:prstGeom>
            <a:noFill/>
            <a:ln w="38100" algn="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Drusen Col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98286" y="102821140"/>
              <a:ext cx="7372350" cy="2929430"/>
            </a:xfrm>
            <a:prstGeom prst="rect">
              <a:avLst/>
            </a:prstGeom>
            <a:noFill/>
            <a:ln w="38100" algn="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580568" y="2726784"/>
            <a:ext cx="4082473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Always based at the RPE / </a:t>
            </a:r>
            <a:r>
              <a:rPr lang="en-GB" sz="1600" dirty="0" err="1">
                <a:latin typeface="Century Gothic" panose="020B0502020202020204" pitchFamily="34" charset="0"/>
              </a:rPr>
              <a:t>Bruchs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Complex, Drusen cast no shadows. They tend to be of similar reflectivity as the RPE. They show up at the RPE/BM on the </a:t>
            </a:r>
            <a:r>
              <a:rPr lang="en-GB" sz="1600" dirty="0" err="1">
                <a:latin typeface="Century Gothic" panose="020B0502020202020204" pitchFamily="34" charset="0"/>
              </a:rPr>
              <a:t>En</a:t>
            </a:r>
            <a:r>
              <a:rPr lang="en-GB" sz="1600" dirty="0">
                <a:latin typeface="Century Gothic" panose="020B0502020202020204" pitchFamily="34" charset="0"/>
              </a:rPr>
              <a:t> Face scans</a:t>
            </a:r>
            <a:r>
              <a:rPr lang="en-GB" sz="1600" dirty="0" smtClean="0">
                <a:latin typeface="Century Gothic" panose="020B0502020202020204" pitchFamily="34" charset="0"/>
              </a:rPr>
              <a:t>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662" y="307675"/>
            <a:ext cx="1911433" cy="1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037" y="5772643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" y="6418437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1974396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0"/>
            <a:ext cx="9144000" cy="1974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PED</a:t>
            </a:r>
            <a:r>
              <a:rPr lang="en-GB" dirty="0"/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33329" y="2756013"/>
            <a:ext cx="419483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entury Gothic" panose="020B0502020202020204" pitchFamily="34" charset="0"/>
              </a:rPr>
              <a:t>PED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Pigment Epithelial Detachments occur when serous fluid lifts the whole Retina from </a:t>
            </a:r>
            <a:r>
              <a:rPr lang="en-GB" sz="1600" dirty="0" err="1">
                <a:latin typeface="Century Gothic" panose="020B0502020202020204" pitchFamily="34" charset="0"/>
              </a:rPr>
              <a:t>Bruchs</a:t>
            </a:r>
            <a:r>
              <a:rPr lang="en-GB" sz="1600" dirty="0">
                <a:latin typeface="Century Gothic" panose="020B0502020202020204" pitchFamily="34" charset="0"/>
              </a:rPr>
              <a:t> membrane. If BM is ever </a:t>
            </a:r>
            <a:r>
              <a:rPr lang="en-GB" sz="1600" dirty="0" smtClean="0">
                <a:latin typeface="Century Gothic" panose="020B0502020202020204" pitchFamily="34" charset="0"/>
              </a:rPr>
              <a:t> visible </a:t>
            </a:r>
            <a:r>
              <a:rPr lang="en-GB" sz="1600" dirty="0">
                <a:latin typeface="Century Gothic" panose="020B0502020202020204" pitchFamily="34" charset="0"/>
              </a:rPr>
              <a:t>separately, this is always pathology. Serous fluid is dark (hypo-reflective) and casts no shadow.</a:t>
            </a:r>
          </a:p>
          <a:p>
            <a:r>
              <a:rPr lang="en-GB" sz="1600" dirty="0"/>
              <a:t> 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2649" y="2755552"/>
            <a:ext cx="3420000" cy="2700000"/>
            <a:chOff x="128318027" y="103085503"/>
            <a:chExt cx="8173109" cy="6163662"/>
          </a:xfrm>
        </p:grpSpPr>
        <p:pic>
          <p:nvPicPr>
            <p:cNvPr id="4102" name="Picture 6" descr="PED BW B scan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18027" y="103085503"/>
              <a:ext cx="8153400" cy="2864726"/>
            </a:xfrm>
            <a:prstGeom prst="rect">
              <a:avLst/>
            </a:prstGeom>
            <a:noFill/>
            <a:ln w="381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4103" name="Picture 7" descr="PED Col B scan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7736" y="106321377"/>
              <a:ext cx="8153400" cy="2927788"/>
            </a:xfrm>
            <a:prstGeom prst="rect">
              <a:avLst/>
            </a:prstGeom>
            <a:noFill/>
            <a:ln w="381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662" y="307675"/>
            <a:ext cx="1911433" cy="1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4" y="5772643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" y="6418437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1974396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9144000" cy="1974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CMO</a:t>
            </a:r>
            <a:r>
              <a:rPr lang="en-GB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8746" y="2769167"/>
            <a:ext cx="4330997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entury Gothic" panose="020B0502020202020204" pitchFamily="34" charset="0"/>
              </a:rPr>
              <a:t>CMO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Cystoid Macula Oedema shows generally dark serous fluid in cysts that don’t cast shadows. Note in this case there is also   serous retinopathy present and </a:t>
            </a:r>
            <a:r>
              <a:rPr lang="en-GB" sz="1600" dirty="0" smtClean="0">
                <a:latin typeface="Century Gothic" panose="020B0502020202020204" pitchFamily="34" charset="0"/>
              </a:rPr>
              <a:t>some </a:t>
            </a:r>
            <a:r>
              <a:rPr lang="en-GB" sz="1600" dirty="0">
                <a:latin typeface="Century Gothic" panose="020B0502020202020204" pitchFamily="34" charset="0"/>
              </a:rPr>
              <a:t>haziness from blood plasma in the larger cystic spaces</a:t>
            </a:r>
            <a:r>
              <a:rPr lang="en-GB" sz="1600" dirty="0" smtClean="0">
                <a:latin typeface="Century Gothic" panose="020B0502020202020204" pitchFamily="34" charset="0"/>
              </a:rPr>
              <a:t>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4028" y="2755820"/>
            <a:ext cx="3420000" cy="2700000"/>
            <a:chOff x="129299779" y="103938342"/>
            <a:chExt cx="10123432" cy="8122747"/>
          </a:xfrm>
        </p:grpSpPr>
        <p:pic>
          <p:nvPicPr>
            <p:cNvPr id="5126" name="Picture 6" descr="CMO LE Col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99779" y="103938342"/>
              <a:ext cx="10121462" cy="3910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127" name="Picture 7" descr="CMO LE BW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01748" y="108147078"/>
              <a:ext cx="10121463" cy="3914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662" y="307675"/>
            <a:ext cx="1911433" cy="1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4" y="5772643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" y="6418437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1974396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9144000" cy="1974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CSR (CSCR)</a:t>
            </a:r>
            <a:r>
              <a:rPr lang="en-GB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0591" y="2815281"/>
            <a:ext cx="3420000" cy="2700000"/>
            <a:chOff x="126644461" y="118857082"/>
            <a:chExt cx="11205343" cy="8592429"/>
          </a:xfrm>
        </p:grpSpPr>
        <p:pic>
          <p:nvPicPr>
            <p:cNvPr id="6147" name="Picture 3" descr="CSR BW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56287" y="123283251"/>
              <a:ext cx="11193517" cy="4166260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6148" name="Picture 4" descr="CSR Col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44461" y="118857082"/>
              <a:ext cx="11193517" cy="4103198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438819" y="2831523"/>
            <a:ext cx="4330997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Century Gothic" panose="020B0502020202020204" pitchFamily="34" charset="0"/>
              </a:rPr>
              <a:t>CSR (CSCR</a:t>
            </a:r>
            <a:r>
              <a:rPr lang="en-GB" sz="1600" b="1" u="sng" dirty="0" smtClean="0">
                <a:latin typeface="Century Gothic" panose="020B0502020202020204" pitchFamily="34" charset="0"/>
              </a:rPr>
              <a:t>)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Central Serous Retinopathy (</a:t>
            </a:r>
            <a:r>
              <a:rPr lang="en-GB" sz="1600" dirty="0" err="1">
                <a:latin typeface="Century Gothic" panose="020B0502020202020204" pitchFamily="34" charset="0"/>
              </a:rPr>
              <a:t>Chorio</a:t>
            </a:r>
            <a:r>
              <a:rPr lang="en-GB" sz="1600" dirty="0">
                <a:latin typeface="Century Gothic" panose="020B0502020202020204" pitchFamily="34" charset="0"/>
              </a:rPr>
              <a:t>-Retinopathy) classically affects males in their mid thirties roughly. Notice RPE/BM are intact and the neural retina is lifted by serous fluid which casts no shadow.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662" y="307675"/>
            <a:ext cx="1911433" cy="1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5772640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" y="6418437"/>
            <a:ext cx="9160281" cy="439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1974396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72718"/>
            <a:ext cx="91607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709" y="0"/>
            <a:ext cx="9144000" cy="1974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ERM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47102" y="2730438"/>
            <a:ext cx="3420000" cy="2700000"/>
            <a:chOff x="128656141" y="106578274"/>
            <a:chExt cx="7373549" cy="5807347"/>
          </a:xfrm>
        </p:grpSpPr>
        <p:pic>
          <p:nvPicPr>
            <p:cNvPr id="7174" name="Picture 6" descr="ERM Col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7340" y="106578274"/>
              <a:ext cx="7372350" cy="2795839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175" name="Picture 7" descr="ERM BW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6141" y="109613846"/>
              <a:ext cx="7372351" cy="2771775"/>
            </a:xfrm>
            <a:prstGeom prst="rect">
              <a:avLst/>
            </a:prstGeom>
            <a:noFill/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4346455" y="2730443"/>
            <a:ext cx="433099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entury Gothic" panose="020B0502020202020204" pitchFamily="34" charset="0"/>
              </a:rPr>
              <a:t>ERM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Epi Retinal Membranes are extremely common and often don’t cause any symptoms. Normally, treatment won’t be offered unless the acuity has dropped below 6/24 on average. Traction and Pucker are best viewed with the </a:t>
            </a:r>
            <a:r>
              <a:rPr lang="en-GB" sz="1600" dirty="0" err="1">
                <a:latin typeface="Century Gothic" panose="020B0502020202020204" pitchFamily="34" charset="0"/>
              </a:rPr>
              <a:t>En</a:t>
            </a:r>
            <a:r>
              <a:rPr lang="en-GB" sz="1600" dirty="0">
                <a:latin typeface="Century Gothic" panose="020B0502020202020204" pitchFamily="34" charset="0"/>
              </a:rPr>
              <a:t> Face       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function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662" y="307675"/>
            <a:ext cx="1911433" cy="1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4" y="5772643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458</Words>
  <Application>Microsoft Office PowerPoint</Application>
  <PresentationFormat>On-screen Show (4:3)</PresentationFormat>
  <Paragraphs>49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Walsall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 Hughes</dc:creator>
  <cp:lastModifiedBy>Samantha Hughes</cp:lastModifiedBy>
  <cp:revision>49</cp:revision>
  <dcterms:created xsi:type="dcterms:W3CDTF">2015-04-29T09:20:01Z</dcterms:created>
  <dcterms:modified xsi:type="dcterms:W3CDTF">2018-08-07T10:16:31Z</dcterms:modified>
</cp:coreProperties>
</file>