
<file path=[Content_Types].xml><?xml version="1.0" encoding="utf-8"?>
<Types xmlns="http://schemas.openxmlformats.org/package/2006/content-types">
  <Default Extension="xml" ContentType="application/xml"/>
  <Default Extension="wmv" ContentType="video/unknown"/>
  <Default Extension="jpg" ContentType="image/jpeg"/>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2" r:id="rId4"/>
    <p:sldId id="267" r:id="rId5"/>
    <p:sldId id="259" r:id="rId6"/>
    <p:sldId id="257" r:id="rId7"/>
    <p:sldId id="269" r:id="rId8"/>
    <p:sldId id="265" r:id="rId9"/>
    <p:sldId id="270" r:id="rId10"/>
    <p:sldId id="266" r:id="rId11"/>
    <p:sldId id="271" r:id="rId12"/>
    <p:sldId id="27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57"/>
    <a:srgbClr val="3C3C3C"/>
    <a:srgbClr val="A81651"/>
    <a:srgbClr val="8100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43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49EB0CD-7987-D44F-98BC-62B11C5CB64C}" type="datetimeFigureOut">
              <a:t>20/05/2016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32089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49EB0CD-7987-D44F-98BC-62B11C5CB64C}" type="datetimeFigureOut">
              <a:t>20/05/2016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213548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49EB0CD-7987-D44F-98BC-62B11C5CB64C}" type="datetimeFigureOut">
              <a:t>20/05/2016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137500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49EB0CD-7987-D44F-98BC-62B11C5CB64C}" type="datetimeFigureOut">
              <a:t>20/05/2016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190611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49EB0CD-7987-D44F-98BC-62B11C5CB64C}" type="datetimeFigureOut">
              <a:t>20/05/2016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163256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49EB0CD-7987-D44F-98BC-62B11C5CB64C}" type="datetimeFigureOut">
              <a:t>20/05/2016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1040386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49EB0CD-7987-D44F-98BC-62B11C5CB64C}" type="datetimeFigureOut">
              <a:t>20/05/2016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42626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49EB0CD-7987-D44F-98BC-62B11C5CB64C}" type="datetimeFigureOut">
              <a:t>20/05/2016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419150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EB0CD-7987-D44F-98BC-62B11C5CB64C}" type="datetimeFigureOut">
              <a:t>20/05/2016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51860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49EB0CD-7987-D44F-98BC-62B11C5CB64C}" type="datetimeFigureOut">
              <a:t>20/05/2016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152559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49EB0CD-7987-D44F-98BC-62B11C5CB64C}" type="datetimeFigureOut">
              <a:t>20/05/2016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2D5A6-A8FF-924E-AB3A-CAC769A92EDA}" type="slidenum">
              <a:t>‹#›</a:t>
            </a:fld>
            <a:endParaRPr lang="en-US"/>
          </a:p>
        </p:txBody>
      </p:sp>
    </p:spTree>
    <p:extLst>
      <p:ext uri="{BB962C8B-B14F-4D97-AF65-F5344CB8AC3E}">
        <p14:creationId xmlns:p14="http://schemas.microsoft.com/office/powerpoint/2010/main" val="1518504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EB0CD-7987-D44F-98BC-62B11C5CB64C}" type="datetimeFigureOut">
              <a:t>20/05/2016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2D5A6-A8FF-924E-AB3A-CAC769A92EDA}" type="slidenum">
              <a:t>‹#›</a:t>
            </a:fld>
            <a:endParaRPr lang="en-US"/>
          </a:p>
        </p:txBody>
      </p:sp>
    </p:spTree>
    <p:extLst>
      <p:ext uri="{BB962C8B-B14F-4D97-AF65-F5344CB8AC3E}">
        <p14:creationId xmlns:p14="http://schemas.microsoft.com/office/powerpoint/2010/main" val="383922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wmv"/><Relationship Id="rId2" Type="http://schemas.openxmlformats.org/officeDocument/2006/relationships/video" Target="../media/media1.wm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SD Cube graph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0"/>
            <a:ext cx="4848301" cy="6858000"/>
          </a:xfrm>
          <a:prstGeom prst="rect">
            <a:avLst/>
          </a:prstGeom>
        </p:spPr>
      </p:pic>
      <p:sp>
        <p:nvSpPr>
          <p:cNvPr id="4" name="Rectangle 3"/>
          <p:cNvSpPr/>
          <p:nvPr/>
        </p:nvSpPr>
        <p:spPr>
          <a:xfrm>
            <a:off x="428" y="6418437"/>
            <a:ext cx="9160281" cy="4395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74499" y="1564068"/>
            <a:ext cx="7642501" cy="2234458"/>
          </a:xfrm>
          <a:prstGeom prst="rect">
            <a:avLst/>
          </a:prstGeom>
          <a:noFill/>
        </p:spPr>
        <p:txBody>
          <a:bodyPr wrap="square" rtlCol="0">
            <a:spAutoFit/>
          </a:bodyPr>
          <a:lstStyle/>
          <a:p>
            <a:pPr>
              <a:lnSpc>
                <a:spcPct val="70000"/>
              </a:lnSpc>
            </a:pPr>
            <a:r>
              <a:rPr lang="en-US" sz="9600">
                <a:solidFill>
                  <a:srgbClr val="3C3C3C"/>
                </a:solidFill>
                <a:latin typeface="Myriad Pro"/>
                <a:cs typeface="Myriad Pro"/>
              </a:rPr>
              <a:t>SEE MORE</a:t>
            </a:r>
          </a:p>
          <a:p>
            <a:pPr>
              <a:lnSpc>
                <a:spcPct val="70000"/>
              </a:lnSpc>
            </a:pPr>
            <a:r>
              <a:rPr lang="en-US" sz="9600">
                <a:solidFill>
                  <a:srgbClr val="575757"/>
                </a:solidFill>
                <a:latin typeface="Myriad Pro"/>
                <a:cs typeface="Myriad Pro"/>
              </a:rPr>
              <a:t>than before</a:t>
            </a:r>
          </a:p>
        </p:txBody>
      </p:sp>
      <p:sp>
        <p:nvSpPr>
          <p:cNvPr id="9" name="Rectangle 8"/>
          <p:cNvSpPr/>
          <p:nvPr/>
        </p:nvSpPr>
        <p:spPr>
          <a:xfrm>
            <a:off x="0" y="6372718"/>
            <a:ext cx="916070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8173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1333" y="591161"/>
            <a:ext cx="6775441" cy="5940088"/>
          </a:xfrm>
          <a:prstGeom prst="rect">
            <a:avLst/>
          </a:prstGeom>
          <a:noFill/>
        </p:spPr>
        <p:txBody>
          <a:bodyPr wrap="square" rtlCol="0">
            <a:spAutoFit/>
          </a:bodyPr>
          <a:lstStyle/>
          <a:p>
            <a:r>
              <a:rPr lang="en-US" sz="2400">
                <a:solidFill>
                  <a:srgbClr val="953735"/>
                </a:solidFill>
                <a:latin typeface="Myriad Pro"/>
                <a:cs typeface="Myriad Pro"/>
              </a:rPr>
              <a:t>Does it hurt?</a:t>
            </a:r>
          </a:p>
          <a:p>
            <a:r>
              <a:rPr lang="en-US" sz="2000">
                <a:solidFill>
                  <a:srgbClr val="3C3C3C"/>
                </a:solidFill>
                <a:latin typeface="Myriad Pro"/>
                <a:cs typeface="Myriad Pro"/>
              </a:rPr>
              <a:t>No, nothing at all touches your eye</a:t>
            </a:r>
          </a:p>
          <a:p>
            <a:endParaRPr lang="en-US" sz="2000">
              <a:solidFill>
                <a:srgbClr val="3C3C3C"/>
              </a:solidFill>
              <a:latin typeface="Myriad Pro"/>
              <a:cs typeface="Myriad Pro"/>
            </a:endParaRPr>
          </a:p>
          <a:p>
            <a:endParaRPr lang="en-US" sz="2000">
              <a:solidFill>
                <a:srgbClr val="3C3C3C"/>
              </a:solidFill>
              <a:latin typeface="Myriad Pro"/>
              <a:cs typeface="Myriad Pro"/>
            </a:endParaRPr>
          </a:p>
          <a:p>
            <a:r>
              <a:rPr lang="en-US" sz="2400">
                <a:solidFill>
                  <a:srgbClr val="953735"/>
                </a:solidFill>
                <a:latin typeface="Myriad Pro"/>
                <a:cs typeface="Myriad Pro"/>
              </a:rPr>
              <a:t>What happens during the scan?</a:t>
            </a:r>
          </a:p>
          <a:p>
            <a:r>
              <a:rPr lang="en-US" sz="2000">
                <a:solidFill>
                  <a:srgbClr val="000000"/>
                </a:solidFill>
                <a:latin typeface="Myriad Pro"/>
                <a:cs typeface="Myriad Pro"/>
              </a:rPr>
              <a:t>You are simply required to sit in one position and look at a target through the device. The scan will end with a quick camera flash</a:t>
            </a:r>
          </a:p>
          <a:p>
            <a:endParaRPr lang="en-US" sz="2000">
              <a:solidFill>
                <a:srgbClr val="953735"/>
              </a:solidFill>
              <a:latin typeface="Myriad Pro"/>
              <a:cs typeface="Myriad Pro"/>
            </a:endParaRPr>
          </a:p>
          <a:p>
            <a:endParaRPr lang="en-US" sz="2400">
              <a:solidFill>
                <a:srgbClr val="953735"/>
              </a:solidFill>
              <a:latin typeface="Myriad Pro"/>
              <a:cs typeface="Myriad Pro"/>
            </a:endParaRPr>
          </a:p>
          <a:p>
            <a:r>
              <a:rPr lang="en-US" sz="2400">
                <a:solidFill>
                  <a:srgbClr val="953735"/>
                </a:solidFill>
                <a:latin typeface="Myriad Pro"/>
                <a:cs typeface="Myriad Pro"/>
              </a:rPr>
              <a:t>Is OCT suitable for children?</a:t>
            </a:r>
          </a:p>
          <a:p>
            <a:r>
              <a:rPr lang="en-US" sz="2000">
                <a:solidFill>
                  <a:srgbClr val="000000"/>
                </a:solidFill>
                <a:latin typeface="Myriad Pro"/>
                <a:cs typeface="Myriad Pro"/>
              </a:rPr>
              <a:t>Yes, it is important for children to undergo a quality routine eye examination</a:t>
            </a:r>
          </a:p>
          <a:p>
            <a:endParaRPr lang="en-US" sz="2000">
              <a:solidFill>
                <a:srgbClr val="953735"/>
              </a:solidFill>
              <a:latin typeface="Myriad Pro"/>
              <a:cs typeface="Myriad Pro"/>
            </a:endParaRPr>
          </a:p>
          <a:p>
            <a:endParaRPr lang="en-US" sz="2000">
              <a:solidFill>
                <a:srgbClr val="953735"/>
              </a:solidFill>
              <a:latin typeface="Myriad Pro"/>
              <a:cs typeface="Myriad Pro"/>
            </a:endParaRPr>
          </a:p>
          <a:p>
            <a:r>
              <a:rPr lang="en-US" sz="2400">
                <a:solidFill>
                  <a:srgbClr val="953735"/>
                </a:solidFill>
                <a:latin typeface="Myriad Pro"/>
                <a:cs typeface="Myriad Pro"/>
              </a:rPr>
              <a:t>How long does it take?</a:t>
            </a:r>
          </a:p>
          <a:p>
            <a:r>
              <a:rPr lang="en-US" sz="2000">
                <a:latin typeface="Myriad Pro"/>
                <a:cs typeface="Myriad Pro"/>
              </a:rPr>
              <a:t>It is a very quick process and will add on a few extra minutes to your eye examination</a:t>
            </a:r>
          </a:p>
        </p:txBody>
      </p:sp>
      <p:pic>
        <p:nvPicPr>
          <p:cNvPr id="12" name="Picture 11" descr="RSD marketing graphic 2.jpg"/>
          <p:cNvPicPr>
            <a:picLocks noChangeAspect="1"/>
          </p:cNvPicPr>
          <p:nvPr/>
        </p:nvPicPr>
        <p:blipFill rotWithShape="1">
          <a:blip r:embed="rId2">
            <a:extLst>
              <a:ext uri="{28A0092B-C50C-407E-A947-70E740481C1C}">
                <a14:useLocalDpi xmlns:a14="http://schemas.microsoft.com/office/drawing/2010/main" val="0"/>
              </a:ext>
            </a:extLst>
          </a:blip>
          <a:srcRect l="23547" r="31049"/>
          <a:stretch/>
        </p:blipFill>
        <p:spPr>
          <a:xfrm>
            <a:off x="0" y="0"/>
            <a:ext cx="2201333" cy="6858000"/>
          </a:xfrm>
          <a:prstGeom prst="rect">
            <a:avLst/>
          </a:prstGeom>
        </p:spPr>
      </p:pic>
    </p:spTree>
    <p:extLst>
      <p:ext uri="{BB962C8B-B14F-4D97-AF65-F5344CB8AC3E}">
        <p14:creationId xmlns:p14="http://schemas.microsoft.com/office/powerpoint/2010/main" val="29320867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332" y="1179165"/>
            <a:ext cx="10809110" cy="3262432"/>
          </a:xfrm>
          <a:prstGeom prst="rect">
            <a:avLst/>
          </a:prstGeom>
        </p:spPr>
        <p:txBody>
          <a:bodyPr wrap="square">
            <a:spAutoFit/>
          </a:bodyPr>
          <a:lstStyle/>
          <a:p>
            <a:pPr algn="ctr"/>
            <a:r>
              <a:rPr lang="en-US" sz="5400">
                <a:solidFill>
                  <a:schemeClr val="accent2">
                    <a:lumMod val="75000"/>
                  </a:schemeClr>
                </a:solidFill>
                <a:latin typeface="Myriad Pro"/>
                <a:cs typeface="Myriad Pro"/>
              </a:rPr>
              <a:t>OCT Health Check</a:t>
            </a:r>
          </a:p>
          <a:p>
            <a:pPr algn="ctr"/>
            <a:endParaRPr lang="en-US" sz="5400">
              <a:solidFill>
                <a:schemeClr val="accent2">
                  <a:lumMod val="75000"/>
                </a:schemeClr>
              </a:solidFill>
              <a:latin typeface="Myriad Pro"/>
              <a:cs typeface="Myriad Pro"/>
            </a:endParaRPr>
          </a:p>
          <a:p>
            <a:pPr algn="ctr"/>
            <a:r>
              <a:rPr lang="en-US" sz="4800">
                <a:solidFill>
                  <a:srgbClr val="000000"/>
                </a:solidFill>
                <a:latin typeface="Myriad Pro"/>
                <a:cs typeface="Myriad Pro"/>
              </a:rPr>
              <a:t>In 3 simple steps</a:t>
            </a:r>
          </a:p>
          <a:p>
            <a:pPr algn="ctr"/>
            <a:endParaRPr lang="en-US" sz="4400">
              <a:solidFill>
                <a:schemeClr val="accent2">
                  <a:lumMod val="75000"/>
                </a:schemeClr>
              </a:solidFill>
              <a:latin typeface="Myriad Pro"/>
              <a:cs typeface="Myriad Pro"/>
            </a:endParaRPr>
          </a:p>
        </p:txBody>
      </p:sp>
      <p:pic>
        <p:nvPicPr>
          <p:cNvPr id="6" name="Picture 5" descr="Cube Graphic 3.jpg"/>
          <p:cNvPicPr>
            <a:picLocks noChangeAspect="1"/>
          </p:cNvPicPr>
          <p:nvPr/>
        </p:nvPicPr>
        <p:blipFill rotWithShape="1">
          <a:blip r:embed="rId2">
            <a:extLst>
              <a:ext uri="{28A0092B-C50C-407E-A947-70E740481C1C}">
                <a14:useLocalDpi xmlns:a14="http://schemas.microsoft.com/office/drawing/2010/main" val="0"/>
              </a:ext>
            </a:extLst>
          </a:blip>
          <a:srcRect t="55888"/>
          <a:stretch/>
        </p:blipFill>
        <p:spPr>
          <a:xfrm>
            <a:off x="423333" y="4432813"/>
            <a:ext cx="8127999" cy="2425187"/>
          </a:xfrm>
          <a:prstGeom prst="rect">
            <a:avLst/>
          </a:prstGeom>
        </p:spPr>
      </p:pic>
    </p:spTree>
    <p:extLst>
      <p:ext uri="{BB962C8B-B14F-4D97-AF65-F5344CB8AC3E}">
        <p14:creationId xmlns:p14="http://schemas.microsoft.com/office/powerpoint/2010/main" val="274228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SD graphic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8" y="536221"/>
            <a:ext cx="1357132" cy="5704113"/>
          </a:xfrm>
          <a:prstGeom prst="rect">
            <a:avLst/>
          </a:prstGeom>
        </p:spPr>
      </p:pic>
      <p:sp>
        <p:nvSpPr>
          <p:cNvPr id="5" name="TextBox 4"/>
          <p:cNvSpPr txBox="1"/>
          <p:nvPr/>
        </p:nvSpPr>
        <p:spPr>
          <a:xfrm>
            <a:off x="2286000" y="917222"/>
            <a:ext cx="6561667" cy="400110"/>
          </a:xfrm>
          <a:prstGeom prst="rect">
            <a:avLst/>
          </a:prstGeom>
          <a:noFill/>
        </p:spPr>
        <p:txBody>
          <a:bodyPr wrap="square" rtlCol="0">
            <a:spAutoFit/>
          </a:bodyPr>
          <a:lstStyle/>
          <a:p>
            <a:r>
              <a:rPr lang="en-US" sz="2000"/>
              <a:t>You place your chin on the chinrest of the device</a:t>
            </a:r>
          </a:p>
        </p:txBody>
      </p:sp>
      <p:sp>
        <p:nvSpPr>
          <p:cNvPr id="6" name="TextBox 5"/>
          <p:cNvSpPr txBox="1"/>
          <p:nvPr/>
        </p:nvSpPr>
        <p:spPr>
          <a:xfrm>
            <a:off x="2286000" y="2988734"/>
            <a:ext cx="6561667" cy="707886"/>
          </a:xfrm>
          <a:prstGeom prst="rect">
            <a:avLst/>
          </a:prstGeom>
          <a:noFill/>
        </p:spPr>
        <p:txBody>
          <a:bodyPr wrap="square" rtlCol="0">
            <a:spAutoFit/>
          </a:bodyPr>
          <a:lstStyle/>
          <a:p>
            <a:r>
              <a:rPr lang="en-US" sz="2000"/>
              <a:t>The device will take numerous scans of your eyes which will take just a few minutes (nothing touches your eye at all)</a:t>
            </a:r>
          </a:p>
        </p:txBody>
      </p:sp>
      <p:sp>
        <p:nvSpPr>
          <p:cNvPr id="7" name="TextBox 6"/>
          <p:cNvSpPr txBox="1"/>
          <p:nvPr/>
        </p:nvSpPr>
        <p:spPr>
          <a:xfrm>
            <a:off x="2300111" y="5277233"/>
            <a:ext cx="6561667" cy="400110"/>
          </a:xfrm>
          <a:prstGeom prst="rect">
            <a:avLst/>
          </a:prstGeom>
          <a:noFill/>
        </p:spPr>
        <p:txBody>
          <a:bodyPr wrap="square" rtlCol="0">
            <a:spAutoFit/>
          </a:bodyPr>
          <a:lstStyle/>
          <a:p>
            <a:r>
              <a:rPr lang="en-US" sz="2000"/>
              <a:t>Your Optometrist will discuss your scans with you</a:t>
            </a:r>
          </a:p>
        </p:txBody>
      </p:sp>
    </p:spTree>
    <p:extLst>
      <p:ext uri="{BB962C8B-B14F-4D97-AF65-F5344CB8AC3E}">
        <p14:creationId xmlns:p14="http://schemas.microsoft.com/office/powerpoint/2010/main" val="29068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332" y="1179165"/>
            <a:ext cx="10809110" cy="1446550"/>
          </a:xfrm>
          <a:prstGeom prst="rect">
            <a:avLst/>
          </a:prstGeom>
        </p:spPr>
        <p:txBody>
          <a:bodyPr wrap="square">
            <a:spAutoFit/>
          </a:bodyPr>
          <a:lstStyle/>
          <a:p>
            <a:pPr algn="ctr"/>
            <a:r>
              <a:rPr lang="en-US" sz="4400">
                <a:solidFill>
                  <a:schemeClr val="accent2">
                    <a:lumMod val="75000"/>
                  </a:schemeClr>
                </a:solidFill>
                <a:latin typeface="Myriad Pro"/>
                <a:cs typeface="Myriad Pro"/>
              </a:rPr>
              <a:t>Ask in store today</a:t>
            </a:r>
          </a:p>
          <a:p>
            <a:pPr algn="ctr"/>
            <a:r>
              <a:rPr lang="en-US" sz="4400">
                <a:solidFill>
                  <a:schemeClr val="accent2">
                    <a:lumMod val="75000"/>
                  </a:schemeClr>
                </a:solidFill>
                <a:latin typeface="Myriad Pro"/>
                <a:cs typeface="Myriad Pro"/>
              </a:rPr>
              <a:t>and book your OCT health check</a:t>
            </a:r>
          </a:p>
        </p:txBody>
      </p:sp>
      <p:pic>
        <p:nvPicPr>
          <p:cNvPr id="6" name="Picture 5" descr="Cube Graphic 3.jpg"/>
          <p:cNvPicPr>
            <a:picLocks noChangeAspect="1"/>
          </p:cNvPicPr>
          <p:nvPr/>
        </p:nvPicPr>
        <p:blipFill rotWithShape="1">
          <a:blip r:embed="rId2">
            <a:extLst>
              <a:ext uri="{28A0092B-C50C-407E-A947-70E740481C1C}">
                <a14:useLocalDpi xmlns:a14="http://schemas.microsoft.com/office/drawing/2010/main" val="0"/>
              </a:ext>
            </a:extLst>
          </a:blip>
          <a:srcRect t="55888"/>
          <a:stretch/>
        </p:blipFill>
        <p:spPr>
          <a:xfrm>
            <a:off x="423333" y="4432813"/>
            <a:ext cx="8127999" cy="2425187"/>
          </a:xfrm>
          <a:prstGeom prst="rect">
            <a:avLst/>
          </a:prstGeom>
        </p:spPr>
      </p:pic>
    </p:spTree>
    <p:extLst>
      <p:ext uri="{BB962C8B-B14F-4D97-AF65-F5344CB8AC3E}">
        <p14:creationId xmlns:p14="http://schemas.microsoft.com/office/powerpoint/2010/main" val="206678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SD Cube graph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451439">
            <a:off x="1146927" y="897635"/>
            <a:ext cx="4739458" cy="6704040"/>
          </a:xfrm>
          <a:prstGeom prst="rect">
            <a:avLst/>
          </a:prstGeom>
        </p:spPr>
      </p:pic>
      <p:sp>
        <p:nvSpPr>
          <p:cNvPr id="4" name="Rectangle 3"/>
          <p:cNvSpPr/>
          <p:nvPr/>
        </p:nvSpPr>
        <p:spPr>
          <a:xfrm>
            <a:off x="428" y="6418437"/>
            <a:ext cx="9160281" cy="4395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35832" y="1281844"/>
            <a:ext cx="7642501" cy="4093428"/>
          </a:xfrm>
          <a:prstGeom prst="rect">
            <a:avLst/>
          </a:prstGeom>
          <a:noFill/>
        </p:spPr>
        <p:txBody>
          <a:bodyPr wrap="square" rtlCol="0">
            <a:spAutoFit/>
          </a:bodyPr>
          <a:lstStyle/>
          <a:p>
            <a:r>
              <a:rPr lang="en-US" sz="4800" dirty="0">
                <a:solidFill>
                  <a:srgbClr val="953735"/>
                </a:solidFill>
                <a:latin typeface="Myriad Pro"/>
                <a:cs typeface="Myriad Pro"/>
              </a:rPr>
              <a:t>With the OCT Health Scan</a:t>
            </a:r>
          </a:p>
          <a:p>
            <a:r>
              <a:rPr lang="en-US" sz="2800"/>
              <a:t>It’s not just your vision we care about, it’s your health too. With an OCT eye scan, we can detect numerous diseases such as Diabetes, Glaucoma, Age Related Macular Degeneration and much more... </a:t>
            </a:r>
            <a:endParaRPr lang="en-US" sz="2800" dirty="0">
              <a:solidFill>
                <a:srgbClr val="575757"/>
              </a:solidFill>
              <a:latin typeface="Myriad Pro"/>
              <a:cs typeface="Myriad Pro"/>
            </a:endParaRPr>
          </a:p>
          <a:p>
            <a:pPr>
              <a:lnSpc>
                <a:spcPct val="70000"/>
              </a:lnSpc>
            </a:pPr>
            <a:endParaRPr lang="en-US" sz="9600">
              <a:solidFill>
                <a:srgbClr val="575757"/>
              </a:solidFill>
              <a:latin typeface="Myriad Pro"/>
              <a:cs typeface="Myriad Pro"/>
            </a:endParaRPr>
          </a:p>
        </p:txBody>
      </p:sp>
      <p:sp>
        <p:nvSpPr>
          <p:cNvPr id="9" name="Rectangle 8"/>
          <p:cNvSpPr/>
          <p:nvPr/>
        </p:nvSpPr>
        <p:spPr>
          <a:xfrm>
            <a:off x="0" y="6372718"/>
            <a:ext cx="916070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771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RSD Movie 1.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366" y="0"/>
            <a:ext cx="9157365" cy="6868628"/>
          </a:xfrm>
        </p:spPr>
      </p:pic>
    </p:spTree>
    <p:extLst>
      <p:ext uri="{BB962C8B-B14F-4D97-AF65-F5344CB8AC3E}">
        <p14:creationId xmlns:p14="http://schemas.microsoft.com/office/powerpoint/2010/main" val="367215398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3778" y="1405783"/>
            <a:ext cx="10809110" cy="2585323"/>
          </a:xfrm>
          <a:prstGeom prst="rect">
            <a:avLst/>
          </a:prstGeom>
        </p:spPr>
        <p:txBody>
          <a:bodyPr wrap="square">
            <a:spAutoFit/>
          </a:bodyPr>
          <a:lstStyle/>
          <a:p>
            <a:pPr algn="ctr"/>
            <a:r>
              <a:rPr lang="en-US" sz="5400">
                <a:solidFill>
                  <a:schemeClr val="accent2">
                    <a:lumMod val="75000"/>
                  </a:schemeClr>
                </a:solidFill>
                <a:latin typeface="Myriad Pro"/>
                <a:cs typeface="Myriad Pro"/>
              </a:rPr>
              <a:t>It’s not just your vision</a:t>
            </a:r>
          </a:p>
          <a:p>
            <a:pPr algn="ctr"/>
            <a:r>
              <a:rPr lang="en-US" sz="5400">
                <a:solidFill>
                  <a:schemeClr val="accent2">
                    <a:lumMod val="75000"/>
                  </a:schemeClr>
                </a:solidFill>
                <a:latin typeface="Myriad Pro"/>
                <a:cs typeface="Myriad Pro"/>
              </a:rPr>
              <a:t>we care about – </a:t>
            </a:r>
          </a:p>
          <a:p>
            <a:pPr algn="ctr"/>
            <a:r>
              <a:rPr lang="en-US" sz="5400">
                <a:solidFill>
                  <a:schemeClr val="accent2">
                    <a:lumMod val="75000"/>
                  </a:schemeClr>
                </a:solidFill>
                <a:latin typeface="Myriad Pro"/>
                <a:cs typeface="Myriad Pro"/>
              </a:rPr>
              <a:t>It’s your health too!</a:t>
            </a:r>
          </a:p>
        </p:txBody>
      </p:sp>
      <p:pic>
        <p:nvPicPr>
          <p:cNvPr id="6" name="Picture 5" descr="Cube Graphic 3.jpg"/>
          <p:cNvPicPr>
            <a:picLocks noChangeAspect="1"/>
          </p:cNvPicPr>
          <p:nvPr/>
        </p:nvPicPr>
        <p:blipFill rotWithShape="1">
          <a:blip r:embed="rId2">
            <a:extLst>
              <a:ext uri="{28A0092B-C50C-407E-A947-70E740481C1C}">
                <a14:useLocalDpi xmlns:a14="http://schemas.microsoft.com/office/drawing/2010/main" val="0"/>
              </a:ext>
            </a:extLst>
          </a:blip>
          <a:srcRect t="55888"/>
          <a:stretch/>
        </p:blipFill>
        <p:spPr>
          <a:xfrm>
            <a:off x="423333" y="4432813"/>
            <a:ext cx="8127999" cy="2425187"/>
          </a:xfrm>
          <a:prstGeom prst="rect">
            <a:avLst/>
          </a:prstGeom>
        </p:spPr>
      </p:pic>
    </p:spTree>
    <p:extLst>
      <p:ext uri="{BB962C8B-B14F-4D97-AF65-F5344CB8AC3E}">
        <p14:creationId xmlns:p14="http://schemas.microsoft.com/office/powerpoint/2010/main" val="242267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SD marketing graphic 2.jpg"/>
          <p:cNvPicPr>
            <a:picLocks noChangeAspect="1"/>
          </p:cNvPicPr>
          <p:nvPr/>
        </p:nvPicPr>
        <p:blipFill rotWithShape="1">
          <a:blip r:embed="rId2">
            <a:extLst>
              <a:ext uri="{28A0092B-C50C-407E-A947-70E740481C1C}">
                <a14:useLocalDpi xmlns:a14="http://schemas.microsoft.com/office/drawing/2010/main" val="0"/>
              </a:ext>
            </a:extLst>
          </a:blip>
          <a:srcRect l="29367" r="33378"/>
          <a:stretch/>
        </p:blipFill>
        <p:spPr>
          <a:xfrm>
            <a:off x="197554" y="0"/>
            <a:ext cx="1806222" cy="6858000"/>
          </a:xfrm>
          <a:prstGeom prst="rect">
            <a:avLst/>
          </a:prstGeom>
        </p:spPr>
      </p:pic>
      <p:sp>
        <p:nvSpPr>
          <p:cNvPr id="6" name="TextBox 5"/>
          <p:cNvSpPr txBox="1"/>
          <p:nvPr/>
        </p:nvSpPr>
        <p:spPr>
          <a:xfrm>
            <a:off x="1935693" y="629118"/>
            <a:ext cx="6812846" cy="1169551"/>
          </a:xfrm>
          <a:prstGeom prst="rect">
            <a:avLst/>
          </a:prstGeom>
          <a:noFill/>
        </p:spPr>
        <p:txBody>
          <a:bodyPr wrap="square" rtlCol="0">
            <a:spAutoFit/>
          </a:bodyPr>
          <a:lstStyle/>
          <a:p>
            <a:r>
              <a:rPr lang="en-US" sz="3500">
                <a:solidFill>
                  <a:srgbClr val="A81651"/>
                </a:solidFill>
                <a:latin typeface="Myriad Pro"/>
                <a:cs typeface="Myriad Pro"/>
              </a:rPr>
              <a:t>Look no further for your </a:t>
            </a:r>
          </a:p>
          <a:p>
            <a:r>
              <a:rPr lang="en-US" sz="3500">
                <a:solidFill>
                  <a:srgbClr val="A81651"/>
                </a:solidFill>
                <a:latin typeface="Myriad Pro"/>
                <a:cs typeface="Myriad Pro"/>
              </a:rPr>
              <a:t>OCT health scan</a:t>
            </a:r>
            <a:endParaRPr lang="en-US" sz="4000">
              <a:solidFill>
                <a:srgbClr val="A81651"/>
              </a:solidFill>
              <a:latin typeface="Myriad Pro"/>
              <a:cs typeface="Myriad Pro"/>
            </a:endParaRPr>
          </a:p>
        </p:txBody>
      </p:sp>
      <p:sp>
        <p:nvSpPr>
          <p:cNvPr id="11" name="TextBox 10"/>
          <p:cNvSpPr txBox="1"/>
          <p:nvPr/>
        </p:nvSpPr>
        <p:spPr>
          <a:xfrm>
            <a:off x="1935693" y="1256227"/>
            <a:ext cx="7095420" cy="3539430"/>
          </a:xfrm>
          <a:prstGeom prst="rect">
            <a:avLst/>
          </a:prstGeom>
          <a:noFill/>
        </p:spPr>
        <p:txBody>
          <a:bodyPr wrap="square" rtlCol="0">
            <a:spAutoFit/>
          </a:bodyPr>
          <a:lstStyle/>
          <a:p>
            <a:endParaRPr lang="en-US" sz="2400">
              <a:solidFill>
                <a:srgbClr val="3C3C3C"/>
              </a:solidFill>
              <a:latin typeface="Myriad Pro"/>
              <a:cs typeface="Myriad Pro"/>
            </a:endParaRPr>
          </a:p>
          <a:p>
            <a:endParaRPr lang="en-US" sz="2000">
              <a:solidFill>
                <a:srgbClr val="3C3C3C"/>
              </a:solidFill>
              <a:latin typeface="Myriad Pro"/>
              <a:cs typeface="Myriad Pro"/>
            </a:endParaRPr>
          </a:p>
          <a:p>
            <a:r>
              <a:rPr lang="en-US" sz="2000">
                <a:solidFill>
                  <a:srgbClr val="3C3C3C"/>
                </a:solidFill>
                <a:latin typeface="Myriad Pro"/>
                <a:cs typeface="Myriad Pro"/>
              </a:rPr>
              <a:t>OCT (Optical Coherence Tomography) allows early detection and monitoring of numerous diseases such as:</a:t>
            </a:r>
          </a:p>
          <a:p>
            <a:endParaRPr lang="en-US" sz="2000">
              <a:solidFill>
                <a:srgbClr val="3C3C3C"/>
              </a:solidFill>
              <a:latin typeface="Myriad Pro"/>
              <a:cs typeface="Myriad Pro"/>
            </a:endParaRPr>
          </a:p>
          <a:p>
            <a:pPr marL="342900" indent="-342900">
              <a:buFont typeface="Arial"/>
              <a:buChar char="•"/>
            </a:pPr>
            <a:r>
              <a:rPr lang="en-US" sz="2000">
                <a:solidFill>
                  <a:srgbClr val="3C3C3C"/>
                </a:solidFill>
                <a:latin typeface="Myriad Pro"/>
                <a:cs typeface="Myriad Pro"/>
              </a:rPr>
              <a:t>Glaucoma</a:t>
            </a:r>
          </a:p>
          <a:p>
            <a:pPr marL="342900" indent="-342900">
              <a:buFont typeface="Arial"/>
              <a:buChar char="•"/>
            </a:pPr>
            <a:r>
              <a:rPr lang="en-US" sz="2000">
                <a:solidFill>
                  <a:srgbClr val="3C3C3C"/>
                </a:solidFill>
                <a:latin typeface="Myriad Pro"/>
                <a:cs typeface="Myriad Pro"/>
              </a:rPr>
              <a:t>Diabetic Retinopathy</a:t>
            </a:r>
          </a:p>
          <a:p>
            <a:pPr marL="342900" indent="-342900">
              <a:buFont typeface="Arial"/>
              <a:buChar char="•"/>
            </a:pPr>
            <a:r>
              <a:rPr lang="en-US" sz="2000">
                <a:solidFill>
                  <a:srgbClr val="3C3C3C"/>
                </a:solidFill>
                <a:latin typeface="Myriad Pro"/>
                <a:cs typeface="Myriad Pro"/>
              </a:rPr>
              <a:t>Age Related Macular Degeneration</a:t>
            </a:r>
          </a:p>
          <a:p>
            <a:pPr marL="342900" indent="-342900">
              <a:buFont typeface="Arial"/>
              <a:buChar char="•"/>
            </a:pPr>
            <a:r>
              <a:rPr lang="en-US" sz="2000">
                <a:solidFill>
                  <a:srgbClr val="3C3C3C"/>
                </a:solidFill>
                <a:latin typeface="Myriad Pro"/>
                <a:cs typeface="Myriad Pro"/>
              </a:rPr>
              <a:t>Retinal Detachments </a:t>
            </a:r>
          </a:p>
          <a:p>
            <a:pPr marL="342900" indent="-342900">
              <a:buFont typeface="Arial"/>
              <a:buChar char="•"/>
            </a:pPr>
            <a:r>
              <a:rPr lang="en-US" sz="2000">
                <a:solidFill>
                  <a:srgbClr val="3C3C3C"/>
                </a:solidFill>
                <a:latin typeface="Myriad Pro"/>
                <a:cs typeface="Myriad Pro"/>
              </a:rPr>
              <a:t>And much more…</a:t>
            </a:r>
          </a:p>
          <a:p>
            <a:endParaRPr lang="en-US" sz="2000">
              <a:solidFill>
                <a:srgbClr val="3C3C3C"/>
              </a:solidFill>
              <a:latin typeface="Myriad Pro"/>
              <a:cs typeface="Myriad Pro"/>
            </a:endParaRPr>
          </a:p>
        </p:txBody>
      </p:sp>
    </p:spTree>
    <p:extLst>
      <p:ext uri="{BB962C8B-B14F-4D97-AF65-F5344CB8AC3E}">
        <p14:creationId xmlns:p14="http://schemas.microsoft.com/office/powerpoint/2010/main" val="23302305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1333" y="2044608"/>
            <a:ext cx="6775441" cy="1323439"/>
          </a:xfrm>
          <a:prstGeom prst="rect">
            <a:avLst/>
          </a:prstGeom>
          <a:noFill/>
        </p:spPr>
        <p:txBody>
          <a:bodyPr wrap="square" rtlCol="0">
            <a:spAutoFit/>
          </a:bodyPr>
          <a:lstStyle/>
          <a:p>
            <a:r>
              <a:rPr lang="en-US" sz="2000">
                <a:solidFill>
                  <a:srgbClr val="3C3C3C"/>
                </a:solidFill>
                <a:latin typeface="Myriad Pro"/>
                <a:cs typeface="Myriad Pro"/>
              </a:rPr>
              <a:t>During an eye examination, the anterior of your eyes get looked at for any abnormalites, however with our new state-of-the-art OCT service, we can now scan the back of your eyes in incredible detail, not visible by other means. </a:t>
            </a:r>
          </a:p>
        </p:txBody>
      </p:sp>
      <p:pic>
        <p:nvPicPr>
          <p:cNvPr id="12" name="Picture 11" descr="RSD marketing graphic 2.jpg"/>
          <p:cNvPicPr>
            <a:picLocks noChangeAspect="1"/>
          </p:cNvPicPr>
          <p:nvPr/>
        </p:nvPicPr>
        <p:blipFill rotWithShape="1">
          <a:blip r:embed="rId2">
            <a:extLst>
              <a:ext uri="{28A0092B-C50C-407E-A947-70E740481C1C}">
                <a14:useLocalDpi xmlns:a14="http://schemas.microsoft.com/office/drawing/2010/main" val="0"/>
              </a:ext>
            </a:extLst>
          </a:blip>
          <a:srcRect l="23547" r="31049"/>
          <a:stretch/>
        </p:blipFill>
        <p:spPr>
          <a:xfrm>
            <a:off x="0" y="0"/>
            <a:ext cx="2201333" cy="6858000"/>
          </a:xfrm>
          <a:prstGeom prst="rect">
            <a:avLst/>
          </a:prstGeom>
        </p:spPr>
      </p:pic>
      <p:sp>
        <p:nvSpPr>
          <p:cNvPr id="15" name="TextBox 14"/>
          <p:cNvSpPr txBox="1"/>
          <p:nvPr/>
        </p:nvSpPr>
        <p:spPr>
          <a:xfrm>
            <a:off x="2201333" y="564444"/>
            <a:ext cx="6604000" cy="1200329"/>
          </a:xfrm>
          <a:prstGeom prst="rect">
            <a:avLst/>
          </a:prstGeom>
          <a:noFill/>
        </p:spPr>
        <p:txBody>
          <a:bodyPr wrap="square" rtlCol="0">
            <a:spAutoFit/>
          </a:bodyPr>
          <a:lstStyle/>
          <a:p>
            <a:r>
              <a:rPr lang="en-US" sz="3600">
                <a:solidFill>
                  <a:srgbClr val="953735"/>
                </a:solidFill>
              </a:rPr>
              <a:t>Your eyes are </a:t>
            </a:r>
          </a:p>
          <a:p>
            <a:r>
              <a:rPr lang="en-US" sz="3600">
                <a:solidFill>
                  <a:srgbClr val="953735"/>
                </a:solidFill>
              </a:rPr>
              <a:t>quite extraordinary…</a:t>
            </a:r>
          </a:p>
        </p:txBody>
      </p:sp>
      <p:pic>
        <p:nvPicPr>
          <p:cNvPr id="17" name="Picture 16" descr="SCAN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78" y="3706988"/>
            <a:ext cx="5674078" cy="2380607"/>
          </a:xfrm>
          <a:prstGeom prst="rect">
            <a:avLst/>
          </a:prstGeom>
        </p:spPr>
      </p:pic>
    </p:spTree>
    <p:extLst>
      <p:ext uri="{BB962C8B-B14F-4D97-AF65-F5344CB8AC3E}">
        <p14:creationId xmlns:p14="http://schemas.microsoft.com/office/powerpoint/2010/main" val="28211431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332" y="1899671"/>
            <a:ext cx="10809110" cy="1446550"/>
          </a:xfrm>
          <a:prstGeom prst="rect">
            <a:avLst/>
          </a:prstGeom>
        </p:spPr>
        <p:txBody>
          <a:bodyPr wrap="square">
            <a:spAutoFit/>
          </a:bodyPr>
          <a:lstStyle/>
          <a:p>
            <a:pPr algn="ctr"/>
            <a:r>
              <a:rPr lang="en-US" sz="4400">
                <a:solidFill>
                  <a:schemeClr val="accent2">
                    <a:lumMod val="75000"/>
                  </a:schemeClr>
                </a:solidFill>
                <a:latin typeface="Myriad Pro"/>
                <a:cs typeface="Myriad Pro"/>
              </a:rPr>
              <a:t>It is crucial to look after your health,</a:t>
            </a:r>
          </a:p>
          <a:p>
            <a:pPr algn="ctr"/>
            <a:r>
              <a:rPr lang="en-US" sz="4400">
                <a:solidFill>
                  <a:schemeClr val="accent2">
                    <a:lumMod val="75000"/>
                  </a:schemeClr>
                </a:solidFill>
                <a:latin typeface="Myriad Pro"/>
                <a:cs typeface="Myriad Pro"/>
              </a:rPr>
              <a:t>aswell as your vision</a:t>
            </a:r>
          </a:p>
        </p:txBody>
      </p:sp>
      <p:pic>
        <p:nvPicPr>
          <p:cNvPr id="6" name="Picture 5" descr="Cube Graphic 3.jpg"/>
          <p:cNvPicPr>
            <a:picLocks noChangeAspect="1"/>
          </p:cNvPicPr>
          <p:nvPr/>
        </p:nvPicPr>
        <p:blipFill rotWithShape="1">
          <a:blip r:embed="rId2">
            <a:extLst>
              <a:ext uri="{28A0092B-C50C-407E-A947-70E740481C1C}">
                <a14:useLocalDpi xmlns:a14="http://schemas.microsoft.com/office/drawing/2010/main" val="0"/>
              </a:ext>
            </a:extLst>
          </a:blip>
          <a:srcRect t="55888"/>
          <a:stretch/>
        </p:blipFill>
        <p:spPr>
          <a:xfrm>
            <a:off x="423333" y="4432813"/>
            <a:ext cx="8127999" cy="2425187"/>
          </a:xfrm>
          <a:prstGeom prst="rect">
            <a:avLst/>
          </a:prstGeom>
        </p:spPr>
      </p:pic>
    </p:spTree>
    <p:extLst>
      <p:ext uri="{BB962C8B-B14F-4D97-AF65-F5344CB8AC3E}">
        <p14:creationId xmlns:p14="http://schemas.microsoft.com/office/powerpoint/2010/main" val="173247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55671" y="1903495"/>
            <a:ext cx="6775441" cy="2616101"/>
          </a:xfrm>
          <a:prstGeom prst="rect">
            <a:avLst/>
          </a:prstGeom>
          <a:noFill/>
        </p:spPr>
        <p:txBody>
          <a:bodyPr wrap="square" rtlCol="0">
            <a:spAutoFit/>
          </a:bodyPr>
          <a:lstStyle/>
          <a:p>
            <a:endParaRPr lang="en-US" sz="2400">
              <a:solidFill>
                <a:srgbClr val="575757"/>
              </a:solidFill>
              <a:latin typeface="Myriad Pro"/>
              <a:cs typeface="Myriad Pro"/>
            </a:endParaRPr>
          </a:p>
          <a:p>
            <a:pPr marL="342900" indent="-342900">
              <a:buFont typeface="Arial"/>
              <a:buChar char="•"/>
            </a:pPr>
            <a:r>
              <a:rPr lang="en-US" sz="2000">
                <a:solidFill>
                  <a:srgbClr val="3C3C3C"/>
                </a:solidFill>
                <a:latin typeface="Myriad Pro"/>
                <a:cs typeface="Myriad Pro"/>
              </a:rPr>
              <a:t>Having an OCT health test as part of your usual eye examination will allow us to obtain the most detailed information about your overall eye health. </a:t>
            </a:r>
          </a:p>
          <a:p>
            <a:endParaRPr lang="en-US" sz="2000">
              <a:solidFill>
                <a:srgbClr val="3C3C3C"/>
              </a:solidFill>
              <a:latin typeface="Myriad Pro"/>
              <a:cs typeface="Myriad Pro"/>
            </a:endParaRPr>
          </a:p>
          <a:p>
            <a:pPr marL="342900" indent="-342900">
              <a:buFont typeface="Arial"/>
              <a:buChar char="•"/>
            </a:pPr>
            <a:r>
              <a:rPr lang="en-US" sz="2000">
                <a:solidFill>
                  <a:srgbClr val="3C3C3C"/>
                </a:solidFill>
                <a:latin typeface="Myriad Pro"/>
                <a:cs typeface="Myriad Pro"/>
              </a:rPr>
              <a:t>Early detection will lead to timely treatment and better outcomes for the health of your eye and your overall health. </a:t>
            </a:r>
          </a:p>
        </p:txBody>
      </p:sp>
      <p:pic>
        <p:nvPicPr>
          <p:cNvPr id="12" name="Picture 11" descr="RSD marketing graphic 2.jpg"/>
          <p:cNvPicPr>
            <a:picLocks noChangeAspect="1"/>
          </p:cNvPicPr>
          <p:nvPr/>
        </p:nvPicPr>
        <p:blipFill rotWithShape="1">
          <a:blip r:embed="rId2">
            <a:extLst>
              <a:ext uri="{28A0092B-C50C-407E-A947-70E740481C1C}">
                <a14:useLocalDpi xmlns:a14="http://schemas.microsoft.com/office/drawing/2010/main" val="0"/>
              </a:ext>
            </a:extLst>
          </a:blip>
          <a:srcRect l="23547" r="31049"/>
          <a:stretch/>
        </p:blipFill>
        <p:spPr>
          <a:xfrm>
            <a:off x="0" y="0"/>
            <a:ext cx="2201333" cy="6858000"/>
          </a:xfrm>
          <a:prstGeom prst="rect">
            <a:avLst/>
          </a:prstGeom>
        </p:spPr>
      </p:pic>
      <p:sp>
        <p:nvSpPr>
          <p:cNvPr id="15" name="TextBox 14"/>
          <p:cNvSpPr txBox="1"/>
          <p:nvPr/>
        </p:nvSpPr>
        <p:spPr>
          <a:xfrm>
            <a:off x="2201333" y="564444"/>
            <a:ext cx="6604000" cy="997196"/>
          </a:xfrm>
          <a:prstGeom prst="rect">
            <a:avLst/>
          </a:prstGeom>
          <a:noFill/>
        </p:spPr>
        <p:txBody>
          <a:bodyPr wrap="square" rtlCol="0">
            <a:spAutoFit/>
          </a:bodyPr>
          <a:lstStyle/>
          <a:p>
            <a:pPr>
              <a:lnSpc>
                <a:spcPct val="80000"/>
              </a:lnSpc>
            </a:pPr>
            <a:r>
              <a:rPr lang="en-US" sz="3600">
                <a:solidFill>
                  <a:srgbClr val="953735"/>
                </a:solidFill>
              </a:rPr>
              <a:t>Which is why you should say yes to the OCT health check…</a:t>
            </a:r>
          </a:p>
        </p:txBody>
      </p:sp>
    </p:spTree>
    <p:extLst>
      <p:ext uri="{BB962C8B-B14F-4D97-AF65-F5344CB8AC3E}">
        <p14:creationId xmlns:p14="http://schemas.microsoft.com/office/powerpoint/2010/main" val="2521508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332" y="1716228"/>
            <a:ext cx="10809110" cy="2277547"/>
          </a:xfrm>
          <a:prstGeom prst="rect">
            <a:avLst/>
          </a:prstGeom>
        </p:spPr>
        <p:txBody>
          <a:bodyPr wrap="square">
            <a:spAutoFit/>
          </a:bodyPr>
          <a:lstStyle/>
          <a:p>
            <a:pPr algn="ctr"/>
            <a:r>
              <a:rPr lang="en-US" sz="5400">
                <a:solidFill>
                  <a:schemeClr val="accent2">
                    <a:lumMod val="75000"/>
                  </a:schemeClr>
                </a:solidFill>
                <a:latin typeface="Myriad Pro"/>
                <a:cs typeface="Myriad Pro"/>
              </a:rPr>
              <a:t>OCT FAQ’s</a:t>
            </a:r>
          </a:p>
          <a:p>
            <a:pPr algn="ctr"/>
            <a:endParaRPr lang="en-US" sz="4400">
              <a:solidFill>
                <a:schemeClr val="accent2">
                  <a:lumMod val="75000"/>
                </a:schemeClr>
              </a:solidFill>
              <a:latin typeface="Myriad Pro"/>
              <a:cs typeface="Myriad Pro"/>
            </a:endParaRPr>
          </a:p>
          <a:p>
            <a:pPr algn="ctr"/>
            <a:r>
              <a:rPr lang="en-US" sz="4400">
                <a:solidFill>
                  <a:srgbClr val="000000"/>
                </a:solidFill>
                <a:latin typeface="Myriad Pro"/>
                <a:cs typeface="Myriad Pro"/>
              </a:rPr>
              <a:t>Everything you need to know</a:t>
            </a:r>
          </a:p>
        </p:txBody>
      </p:sp>
      <p:pic>
        <p:nvPicPr>
          <p:cNvPr id="6" name="Picture 5" descr="Cube Graphic 3.jpg"/>
          <p:cNvPicPr>
            <a:picLocks noChangeAspect="1"/>
          </p:cNvPicPr>
          <p:nvPr/>
        </p:nvPicPr>
        <p:blipFill rotWithShape="1">
          <a:blip r:embed="rId2">
            <a:extLst>
              <a:ext uri="{28A0092B-C50C-407E-A947-70E740481C1C}">
                <a14:useLocalDpi xmlns:a14="http://schemas.microsoft.com/office/drawing/2010/main" val="0"/>
              </a:ext>
            </a:extLst>
          </a:blip>
          <a:srcRect t="55888"/>
          <a:stretch/>
        </p:blipFill>
        <p:spPr>
          <a:xfrm>
            <a:off x="423333" y="4432813"/>
            <a:ext cx="8127999" cy="2425187"/>
          </a:xfrm>
          <a:prstGeom prst="rect">
            <a:avLst/>
          </a:prstGeom>
        </p:spPr>
      </p:pic>
    </p:spTree>
    <p:extLst>
      <p:ext uri="{BB962C8B-B14F-4D97-AF65-F5344CB8AC3E}">
        <p14:creationId xmlns:p14="http://schemas.microsoft.com/office/powerpoint/2010/main" val="221473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742</TotalTime>
  <Words>387</Words>
  <Application>Microsoft Macintosh PowerPoint</Application>
  <PresentationFormat>On-screen Show (4:3)</PresentationFormat>
  <Paragraphs>53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Walsall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Hughes</dc:creator>
  <cp:lastModifiedBy>Samantha  Hughes</cp:lastModifiedBy>
  <cp:revision>53</cp:revision>
  <dcterms:created xsi:type="dcterms:W3CDTF">2015-04-29T09:20:01Z</dcterms:created>
  <dcterms:modified xsi:type="dcterms:W3CDTF">2016-05-20T10:20:22Z</dcterms:modified>
</cp:coreProperties>
</file>